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76" r:id="rId3"/>
    <p:sldId id="258" r:id="rId4"/>
    <p:sldId id="272" r:id="rId5"/>
    <p:sldId id="259" r:id="rId6"/>
    <p:sldId id="260" r:id="rId7"/>
    <p:sldId id="273" r:id="rId8"/>
    <p:sldId id="262" r:id="rId9"/>
    <p:sldId id="277" r:id="rId10"/>
    <p:sldId id="265" r:id="rId11"/>
    <p:sldId id="275" r:id="rId12"/>
    <p:sldId id="26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D98B6"/>
    <a:srgbClr val="997DA3"/>
    <a:srgbClr val="9C82A7"/>
    <a:srgbClr val="8E6F99"/>
    <a:srgbClr val="815D8D"/>
    <a:srgbClr val="B083B7"/>
    <a:srgbClr val="D6BFDF"/>
    <a:srgbClr val="DBC7E3"/>
    <a:srgbClr val="C2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" y="792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 smtClean="0">
                  <a:solidFill>
                    <a:schemeClr val="bg2"/>
                  </a:solidFill>
                </a:rPr>
                <a:t>NAP6: Perioperative Anaphylaxis   </a:t>
              </a:r>
              <a:endParaRPr lang="en-GB" sz="1200" b="1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5" y="2702710"/>
            <a:ext cx="9355460" cy="2578289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Patent </a:t>
            </a:r>
            <a:r>
              <a:rPr lang="en-US" sz="4400" dirty="0" smtClean="0">
                <a:solidFill>
                  <a:schemeClr val="bg1"/>
                </a:solidFill>
              </a:rPr>
              <a:t>Blue </a:t>
            </a:r>
            <a:r>
              <a:rPr lang="en-US" sz="4400" dirty="0">
                <a:solidFill>
                  <a:schemeClr val="bg1"/>
                </a:solidFill>
              </a:rPr>
              <a:t>Dye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Sophie </a:t>
            </a:r>
            <a:r>
              <a:rPr lang="en-US" sz="2400" dirty="0">
                <a:solidFill>
                  <a:schemeClr val="bg1"/>
                </a:solidFill>
              </a:rPr>
              <a:t>Farooque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Consultant </a:t>
            </a:r>
            <a:r>
              <a:rPr lang="en-US" sz="2400" dirty="0">
                <a:solidFill>
                  <a:schemeClr val="bg1"/>
                </a:solidFill>
              </a:rPr>
              <a:t>in Allergy; Imperial College Healthcare NHS Trust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Referrals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correlation between anaesthetists’ suspicion and confirmation by the allergy clinics and the NAP6 review </a:t>
            </a:r>
            <a:r>
              <a:rPr lang="en-GB" dirty="0" smtClean="0"/>
              <a:t>panel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Referrals mostly </a:t>
            </a:r>
            <a:r>
              <a:rPr lang="en-GB" dirty="0" smtClean="0"/>
              <a:t>good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Methylene blue/Patent blue mixed </a:t>
            </a:r>
            <a:r>
              <a:rPr lang="en-GB" dirty="0" smtClean="0"/>
              <a:t>up</a:t>
            </a:r>
            <a:endParaRPr lang="en-GB" dirty="0" smtClean="0"/>
          </a:p>
          <a:p>
            <a:r>
              <a:rPr lang="en-GB" dirty="0" smtClean="0"/>
              <a:t>Proceeded straight further </a:t>
            </a:r>
            <a:r>
              <a:rPr lang="en-GB" dirty="0" smtClean="0"/>
              <a:t>surgery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4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What Do If Surgery is Abandoned?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Urgent allergy clinic </a:t>
            </a:r>
            <a:r>
              <a:rPr lang="en-GB" dirty="0" smtClean="0"/>
              <a:t>assessment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Proceeding with surgery before allergy clinic </a:t>
            </a:r>
            <a:r>
              <a:rPr lang="en-GB" dirty="0" smtClean="0"/>
              <a:t>investigation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Non-operative treatments</a:t>
            </a:r>
            <a:r>
              <a:rPr lang="en-GB" dirty="0" smtClean="0"/>
              <a:t>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dirty="0" smtClean="0"/>
              <a:t>Communicate!</a:t>
            </a:r>
          </a:p>
          <a:p>
            <a:pPr>
              <a:buFont typeface="Arial" charset="0"/>
              <a:buChar char="•"/>
            </a:pPr>
            <a:r>
              <a:rPr lang="en-GB" dirty="0" smtClean="0"/>
              <a:t>Urgent discussion with the allergy clinic is likely to be </a:t>
            </a:r>
            <a:r>
              <a:rPr lang="en-GB" dirty="0" smtClean="0"/>
              <a:t>useful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Key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10" y="1689493"/>
            <a:ext cx="10972800" cy="4148916"/>
          </a:xfrm>
        </p:spPr>
        <p:txBody>
          <a:bodyPr/>
          <a:lstStyle/>
          <a:p>
            <a:r>
              <a:rPr lang="en-GB" dirty="0" smtClean="0"/>
              <a:t>Consent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Do not assume patent blue dye is the </a:t>
            </a:r>
            <a:r>
              <a:rPr lang="en-GB" dirty="0" smtClean="0"/>
              <a:t>culprit</a:t>
            </a:r>
            <a:endParaRPr lang="en-GB" dirty="0" smtClean="0"/>
          </a:p>
          <a:p>
            <a:r>
              <a:rPr lang="en-GB" dirty="0" smtClean="0"/>
              <a:t>Refer. Evaluate all </a:t>
            </a:r>
            <a:r>
              <a:rPr lang="en-GB" dirty="0" smtClean="0"/>
              <a:t>drugs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If pulse </a:t>
            </a:r>
            <a:r>
              <a:rPr lang="en-GB" dirty="0" err="1" smtClean="0"/>
              <a:t>oximeter</a:t>
            </a:r>
            <a:r>
              <a:rPr lang="en-GB" dirty="0" smtClean="0"/>
              <a:t> saturations fall during anaphylaxis, assume it is real.  Take a blood gas once the patient is </a:t>
            </a:r>
            <a:r>
              <a:rPr lang="en-GB" dirty="0" smtClean="0"/>
              <a:t>stable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1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0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What We Already Know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2056"/>
            <a:ext cx="11156302" cy="4148916"/>
          </a:xfrm>
        </p:spPr>
        <p:txBody>
          <a:bodyPr/>
          <a:lstStyle/>
          <a:p>
            <a:r>
              <a:rPr lang="en-GB" dirty="0" smtClean="0"/>
              <a:t>Reported as a cause of anaphylaxis since the </a:t>
            </a:r>
            <a:r>
              <a:rPr lang="en-GB" dirty="0" smtClean="0"/>
              <a:t>1960s</a:t>
            </a:r>
          </a:p>
          <a:p>
            <a:endParaRPr lang="en-GB" dirty="0" smtClean="0"/>
          </a:p>
          <a:p>
            <a:r>
              <a:rPr lang="en-GB" dirty="0" smtClean="0"/>
              <a:t>Cardiovascular </a:t>
            </a:r>
            <a:r>
              <a:rPr lang="en-GB" dirty="0" smtClean="0"/>
              <a:t>collapse is the commonest </a:t>
            </a:r>
            <a:r>
              <a:rPr lang="en-GB" dirty="0" smtClean="0"/>
              <a:t>presentation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Allergic reactions can be </a:t>
            </a:r>
            <a:r>
              <a:rPr lang="en-GB" dirty="0" smtClean="0"/>
              <a:t>delayed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Can interact with the pulse oximeter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falsely low </a:t>
            </a:r>
            <a:r>
              <a:rPr lang="en-GB" dirty="0" smtClean="0"/>
              <a:t>saturations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Anaphylaxis to Patent Blue Dye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Fourth most common cause of anaphylaxis in </a:t>
            </a:r>
            <a:r>
              <a:rPr lang="en-US" dirty="0" smtClean="0"/>
              <a:t>NAP6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Teicoplanin</a:t>
            </a:r>
            <a:r>
              <a:rPr lang="en-US" dirty="0" smtClean="0"/>
              <a:t> (16.4 per 100,000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Patent Blue Dye (14.6 per 100,000 administrations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Suxamethonium (11.1 per 100,000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Demographics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Nine </a:t>
            </a:r>
            <a:r>
              <a:rPr lang="en-GB" dirty="0" smtClean="0"/>
              <a:t>cases</a:t>
            </a:r>
            <a:endParaRPr lang="en-GB" dirty="0" smtClean="0"/>
          </a:p>
          <a:p>
            <a:r>
              <a:rPr lang="en-GB" dirty="0" smtClean="0"/>
              <a:t>None were </a:t>
            </a:r>
            <a:r>
              <a:rPr lang="en-GB" dirty="0" smtClean="0"/>
              <a:t>fatal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Profound hypotension was </a:t>
            </a:r>
            <a:r>
              <a:rPr lang="en-GB" dirty="0" smtClean="0"/>
              <a:t>common</a:t>
            </a:r>
            <a:endParaRPr lang="en-GB" dirty="0" smtClean="0"/>
          </a:p>
          <a:p>
            <a:r>
              <a:rPr lang="en-GB" dirty="0" smtClean="0"/>
              <a:t>Two thirds of patients required transfer to critical </a:t>
            </a:r>
            <a:r>
              <a:rPr lang="en-GB" dirty="0" smtClean="0"/>
              <a:t>care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Surgery completed in seven patients but abandoned in </a:t>
            </a:r>
            <a:r>
              <a:rPr lang="en-GB" dirty="0" smtClean="0"/>
              <a:t>two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Presenting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872056"/>
            <a:ext cx="11261124" cy="4148916"/>
          </a:xfrm>
        </p:spPr>
        <p:txBody>
          <a:bodyPr/>
          <a:lstStyle/>
          <a:p>
            <a:r>
              <a:rPr lang="en-GB" dirty="0" smtClean="0"/>
              <a:t>One third of patients had no skin </a:t>
            </a:r>
            <a:r>
              <a:rPr lang="en-GB" dirty="0" smtClean="0"/>
              <a:t>signs</a:t>
            </a:r>
            <a:endParaRPr lang="en-GB" dirty="0" smtClean="0"/>
          </a:p>
          <a:p>
            <a:r>
              <a:rPr lang="en-GB" dirty="0" err="1" smtClean="0"/>
              <a:t>Urticaria</a:t>
            </a:r>
            <a:r>
              <a:rPr lang="en-GB" dirty="0" smtClean="0"/>
              <a:t> was a presenting feature in only one </a:t>
            </a:r>
            <a:r>
              <a:rPr lang="en-GB" dirty="0" smtClean="0"/>
              <a:t>patient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Hypotension was the commonest presenting </a:t>
            </a:r>
            <a:r>
              <a:rPr lang="en-GB" dirty="0" smtClean="0"/>
              <a:t>feature</a:t>
            </a:r>
            <a:endParaRPr lang="en-GB" dirty="0" smtClean="0"/>
          </a:p>
          <a:p>
            <a:r>
              <a:rPr lang="en-GB" dirty="0" smtClean="0"/>
              <a:t>Hypotension was universal in all </a:t>
            </a:r>
            <a:r>
              <a:rPr lang="en-GB" dirty="0" smtClean="0"/>
              <a:t>cases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Desaturation was the second commonest presenting </a:t>
            </a:r>
            <a:r>
              <a:rPr lang="en-GB" dirty="0" smtClean="0"/>
              <a:t>feature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76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Latency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Reactions can be </a:t>
            </a:r>
            <a:r>
              <a:rPr lang="en-US" dirty="0" smtClean="0"/>
              <a:t>delayed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five patients more than 10 minutes after </a:t>
            </a:r>
            <a:r>
              <a:rPr lang="en-US" dirty="0" smtClean="0"/>
              <a:t>injection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two patients more than 60 minutes after </a:t>
            </a:r>
            <a:r>
              <a:rPr lang="en-US" dirty="0" smtClean="0"/>
              <a:t>injection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Diagnostically Challenging.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Delay in </a:t>
            </a:r>
            <a:r>
              <a:rPr lang="en-GB" dirty="0" smtClean="0"/>
              <a:t>onset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Falsely low pulse oximeter </a:t>
            </a:r>
            <a:r>
              <a:rPr lang="en-GB" dirty="0" smtClean="0"/>
              <a:t>readings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Skin signs are rarely a presenting </a:t>
            </a:r>
            <a:r>
              <a:rPr lang="en-GB" dirty="0" smtClean="0"/>
              <a:t>feature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Dynamic tryptase change seen in 75% of </a:t>
            </a:r>
            <a:r>
              <a:rPr lang="en-GB" dirty="0" smtClean="0"/>
              <a:t>patients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Resuscitation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(2)</a:t>
            </a:r>
          </a:p>
          <a:p>
            <a:r>
              <a:rPr lang="en-GB" dirty="0" smtClean="0"/>
              <a:t>Good and Poor (5)</a:t>
            </a:r>
          </a:p>
          <a:p>
            <a:r>
              <a:rPr lang="en-GB" dirty="0" smtClean="0"/>
              <a:t>Poor (2)</a:t>
            </a:r>
          </a:p>
          <a:p>
            <a:endParaRPr lang="en-GB" dirty="0" smtClean="0"/>
          </a:p>
          <a:p>
            <a:r>
              <a:rPr lang="en-GB" dirty="0" smtClean="0"/>
              <a:t>Adrenaline </a:t>
            </a:r>
            <a:endParaRPr lang="en-GB" dirty="0" smtClean="0"/>
          </a:p>
          <a:p>
            <a:r>
              <a:rPr lang="en-GB" dirty="0" smtClean="0"/>
              <a:t>CPR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1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498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Allergy Clinic Assessment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Good (4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Good and Poor (2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Poor (1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Not assessed (1</a:t>
            </a:r>
            <a:r>
              <a:rPr lang="en-GB" dirty="0" smtClean="0"/>
              <a:t>)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Failure to investigate all culprit </a:t>
            </a:r>
            <a:r>
              <a:rPr lang="en-GB" dirty="0" smtClean="0"/>
              <a:t>drugs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C:\Users\User\Desktop\DA Photo\PB 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55302" y="-7954347"/>
            <a:ext cx="1554480" cy="2072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338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</vt:lpstr>
      <vt:lpstr>PowerpointTheme2016</vt:lpstr>
      <vt:lpstr>Patent Blue Dye Sophie Farooque Consultant in Allergy; Imperial College Healthcare NHS Trust</vt:lpstr>
      <vt:lpstr>What We Already Know</vt:lpstr>
      <vt:lpstr>Incidence of Anaphylaxis to Patent Blue Dye</vt:lpstr>
      <vt:lpstr>Demographics</vt:lpstr>
      <vt:lpstr>Presenting Features</vt:lpstr>
      <vt:lpstr> Latency </vt:lpstr>
      <vt:lpstr>Diagnostically Challenging.</vt:lpstr>
      <vt:lpstr>Resuscitation</vt:lpstr>
      <vt:lpstr>Allergy Clinic Assessment </vt:lpstr>
      <vt:lpstr>Referrals</vt:lpstr>
      <vt:lpstr>What Do If Surgery is Abandoned?</vt:lpstr>
      <vt:lpstr>Key Recommendations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Laura Farmer</cp:lastModifiedBy>
  <cp:revision>52</cp:revision>
  <dcterms:created xsi:type="dcterms:W3CDTF">2018-04-06T08:51:48Z</dcterms:created>
  <dcterms:modified xsi:type="dcterms:W3CDTF">2018-05-08T12:40:22Z</dcterms:modified>
</cp:coreProperties>
</file>